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8E68F67-AF45-4836-896D-11CAAF19DACC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8/8/2019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F0AC724-88A4-49BE-B4CF-B8BB7E7F3FD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82EB2FB-2ED1-42F3-B386-7DD26BB18383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8/8/2019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AC9F986-4B1B-4E5F-8C77-4B0CB9B152D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Объект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5120640" y="12240"/>
            <a:ext cx="101887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</a:rPr>
              <a:t>КАРТОЧКА ТС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147" name="Рисунок 3"/>
          <p:cNvPicPr/>
          <p:nvPr/>
        </p:nvPicPr>
        <p:blipFill>
          <a:blip r:embed="rId3" cstate="print"/>
          <a:stretch/>
        </p:blipFill>
        <p:spPr>
          <a:xfrm>
            <a:off x="335880" y="2035440"/>
            <a:ext cx="6754680" cy="350676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  <p:sp>
        <p:nvSpPr>
          <p:cNvPr id="148" name="CustomShape 2"/>
          <p:cNvSpPr/>
          <p:nvPr/>
        </p:nvSpPr>
        <p:spPr>
          <a:xfrm>
            <a:off x="8123760" y="568800"/>
            <a:ext cx="3805920" cy="62888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3000">
                <a:srgbClr val="FCFDFF">
                  <a:alpha val="80000"/>
                </a:srgbClr>
              </a:gs>
              <a:gs pos="49000">
                <a:srgbClr val="FBFCFE">
                  <a:alpha val="80000"/>
                </a:srgbClr>
              </a:gs>
              <a:gs pos="68000">
                <a:srgbClr val="FDFEFF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49" name="CustomShape 3"/>
          <p:cNvSpPr/>
          <p:nvPr/>
        </p:nvSpPr>
        <p:spPr>
          <a:xfrm>
            <a:off x="7341840" y="1512720"/>
            <a:ext cx="4605480" cy="292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Функциональные возможности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Информация об автомобиле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Диагностическая карта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Страховой полис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Свидетельство о регистрации и разрешение на перевозку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Данные о ремонте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Статус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150" name="Рисунок 7"/>
          <p:cNvPicPr/>
          <p:nvPr/>
        </p:nvPicPr>
        <p:blipFill>
          <a:blip r:embed="rId4" cstate="print"/>
          <a:stretch/>
        </p:blipFill>
        <p:spPr>
          <a:xfrm>
            <a:off x="7427160" y="4467600"/>
            <a:ext cx="1485720" cy="124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Рисунок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6824160" y="-24840"/>
            <a:ext cx="6429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FFFFFF"/>
                </a:solidFill>
                <a:latin typeface="Calibri"/>
              </a:rPr>
              <a:t>ШТРАФЫ ПДД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153" name="Рисунок 3"/>
          <p:cNvPicPr/>
          <p:nvPr/>
        </p:nvPicPr>
        <p:blipFill>
          <a:blip r:embed="rId3" cstate="print"/>
          <a:stretch/>
        </p:blipFill>
        <p:spPr>
          <a:xfrm>
            <a:off x="5964120" y="1227600"/>
            <a:ext cx="3324240" cy="171540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  <p:pic>
        <p:nvPicPr>
          <p:cNvPr id="154" name="Рисунок 6"/>
          <p:cNvPicPr/>
          <p:nvPr/>
        </p:nvPicPr>
        <p:blipFill>
          <a:blip r:embed="rId4" cstate="print"/>
          <a:stretch/>
        </p:blipFill>
        <p:spPr>
          <a:xfrm>
            <a:off x="7165800" y="2123640"/>
            <a:ext cx="4795920" cy="247464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  <p:pic>
        <p:nvPicPr>
          <p:cNvPr id="155" name="Рисунок 8"/>
          <p:cNvPicPr/>
          <p:nvPr/>
        </p:nvPicPr>
        <p:blipFill>
          <a:blip r:embed="rId5" cstate="print"/>
          <a:stretch/>
        </p:blipFill>
        <p:spPr>
          <a:xfrm>
            <a:off x="5298480" y="3726000"/>
            <a:ext cx="5399640" cy="278640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  <p:sp>
        <p:nvSpPr>
          <p:cNvPr id="156" name="CustomShape 2"/>
          <p:cNvSpPr/>
          <p:nvPr/>
        </p:nvSpPr>
        <p:spPr>
          <a:xfrm>
            <a:off x="230040" y="977040"/>
            <a:ext cx="4788720" cy="329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Функциональные возможности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Автоматическое списание штрафов с баланса водителей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Полная информация о всех штрафах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Возможность группировки штрафов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Выгрузка всех штрафов в Excel для загрузки в банк-клиент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Аналитика по штрафам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Удобные фильтры по параметрам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57" name="Рисунок 11"/>
          <p:cNvPicPr/>
          <p:nvPr/>
        </p:nvPicPr>
        <p:blipFill>
          <a:blip r:embed="rId6" cstate="print"/>
          <a:stretch/>
        </p:blipFill>
        <p:spPr>
          <a:xfrm>
            <a:off x="470160" y="4648680"/>
            <a:ext cx="1561680" cy="1345680"/>
          </a:xfrm>
          <a:prstGeom prst="rect">
            <a:avLst/>
          </a:prstGeom>
          <a:ln>
            <a:noFill/>
          </a:ln>
        </p:spPr>
      </p:pic>
      <p:sp>
        <p:nvSpPr>
          <p:cNvPr id="158" name="CustomShape 3"/>
          <p:cNvSpPr/>
          <p:nvPr/>
        </p:nvSpPr>
        <p:spPr>
          <a:xfrm>
            <a:off x="7432560" y="627480"/>
            <a:ext cx="4788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Оплата штрафов ПДД в режиме «онлайн»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Объект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60" name="CustomShape 1"/>
          <p:cNvSpPr/>
          <p:nvPr/>
        </p:nvSpPr>
        <p:spPr>
          <a:xfrm>
            <a:off x="6291360" y="61560"/>
            <a:ext cx="71521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</a:rPr>
              <a:t>ДИСПЕТЧЕРСКАЯ 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161" name="Рисунок 5"/>
          <p:cNvPicPr/>
          <p:nvPr/>
        </p:nvPicPr>
        <p:blipFill>
          <a:blip r:embed="rId3" cstate="print"/>
          <a:stretch/>
        </p:blipFill>
        <p:spPr>
          <a:xfrm>
            <a:off x="319320" y="1725120"/>
            <a:ext cx="7327800" cy="374400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  <p:sp>
        <p:nvSpPr>
          <p:cNvPr id="162" name="CustomShape 2"/>
          <p:cNvSpPr/>
          <p:nvPr/>
        </p:nvSpPr>
        <p:spPr>
          <a:xfrm>
            <a:off x="6525000" y="646560"/>
            <a:ext cx="9459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Инструмент для продвижения собственных заказов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8157240" y="568800"/>
            <a:ext cx="3805920" cy="62888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3000">
                <a:srgbClr val="FCFDFF">
                  <a:alpha val="80000"/>
                </a:srgbClr>
              </a:gs>
              <a:gs pos="49000">
                <a:srgbClr val="FBFCFE">
                  <a:alpha val="80000"/>
                </a:srgbClr>
              </a:gs>
              <a:gs pos="68000">
                <a:srgbClr val="FDFEFF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64" name="CustomShape 4"/>
          <p:cNvSpPr/>
          <p:nvPr/>
        </p:nvSpPr>
        <p:spPr>
          <a:xfrm>
            <a:off x="8157240" y="2674800"/>
            <a:ext cx="342000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Отправка смс (клиенту, водителю)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Отслеживание важных поездок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Встроенная телефония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Удобная форма принятия заказа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Мониторинг водителей по адаптированной карте.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Рисунок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5546160" y="6840"/>
            <a:ext cx="6429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FFFFFF"/>
                </a:solidFill>
                <a:latin typeface="Calibri"/>
              </a:rPr>
              <a:t>ФОРМА ДЛЯ ЗАКАЗА ТАКСИ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167" name="Рисунок 7"/>
          <p:cNvPicPr/>
          <p:nvPr/>
        </p:nvPicPr>
        <p:blipFill>
          <a:blip r:embed="rId3" cstate="print"/>
          <a:stretch/>
        </p:blipFill>
        <p:spPr>
          <a:xfrm>
            <a:off x="4956480" y="1584000"/>
            <a:ext cx="5903640" cy="368964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  <p:sp>
        <p:nvSpPr>
          <p:cNvPr id="168" name="CustomShape 2"/>
          <p:cNvSpPr/>
          <p:nvPr/>
        </p:nvSpPr>
        <p:spPr>
          <a:xfrm>
            <a:off x="722520" y="1998000"/>
            <a:ext cx="342000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• Заказ такси по городу, добавлением промежуточных точек.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• Заложены адреса аэропортов всей России, просто выбирайте нужный.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• Заказ такси в аэропорт и встреча в городе прибытия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Все заказы отображаются в «диспетчерской»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Объект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4888080" y="29160"/>
            <a:ext cx="71521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</a:rPr>
              <a:t>ПРИЛОЖЕНИЕ ДЛЯ ВОДИТЕЛЯ 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171" name="Рисунок 8"/>
          <p:cNvPicPr/>
          <p:nvPr/>
        </p:nvPicPr>
        <p:blipFill>
          <a:blip r:embed="rId3" cstate="print"/>
          <a:stretch/>
        </p:blipFill>
        <p:spPr>
          <a:xfrm>
            <a:off x="487440" y="1013040"/>
            <a:ext cx="2002680" cy="356040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  <p:pic>
        <p:nvPicPr>
          <p:cNvPr id="172" name="Рисунок 10"/>
          <p:cNvPicPr/>
          <p:nvPr/>
        </p:nvPicPr>
        <p:blipFill>
          <a:blip r:embed="rId4" cstate="print"/>
          <a:stretch/>
        </p:blipFill>
        <p:spPr>
          <a:xfrm>
            <a:off x="2283120" y="1314360"/>
            <a:ext cx="2200680" cy="391248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  <p:pic>
        <p:nvPicPr>
          <p:cNvPr id="173" name="Рисунок 12"/>
          <p:cNvPicPr/>
          <p:nvPr/>
        </p:nvPicPr>
        <p:blipFill>
          <a:blip r:embed="rId5" cstate="print"/>
          <a:stretch/>
        </p:blipFill>
        <p:spPr>
          <a:xfrm>
            <a:off x="4117680" y="1590120"/>
            <a:ext cx="2787120" cy="495540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  <p:sp>
        <p:nvSpPr>
          <p:cNvPr id="174" name="CustomShape 2"/>
          <p:cNvSpPr/>
          <p:nvPr/>
        </p:nvSpPr>
        <p:spPr>
          <a:xfrm>
            <a:off x="5831640" y="637200"/>
            <a:ext cx="6284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Удобное приложения для обработки заказов исполнителем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8157240" y="568800"/>
            <a:ext cx="3805920" cy="62888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3000">
                <a:srgbClr val="FCFDFF">
                  <a:alpha val="80000"/>
                </a:srgbClr>
              </a:gs>
              <a:gs pos="49000">
                <a:srgbClr val="FBFCFE">
                  <a:alpha val="80000"/>
                </a:srgbClr>
              </a:gs>
              <a:gs pos="68000">
                <a:srgbClr val="FDFEFF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8295480" y="2690280"/>
            <a:ext cx="413388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Функциональные возможности: </a:t>
            </a:r>
            <a:r>
              <a:t/>
            </a:r>
            <a:br/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• Прием заказов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• Ведение статистика по заказам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• Расчет по смене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+ Удобный интерфейс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4665600" y="24120"/>
            <a:ext cx="781812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FFFFFF"/>
                </a:solidFill>
                <a:latin typeface="Calibri"/>
              </a:rPr>
              <a:t>ПРИЛОЖЕНИЕ ДЛЯ КЛИЕНТА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289080" y="1804320"/>
            <a:ext cx="399240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Дизайн настраивается индивидуально, в зависимости от бренда.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  <p:pic>
        <p:nvPicPr>
          <p:cNvPr id="180" name="Рисунок 7"/>
          <p:cNvPicPr/>
          <p:nvPr/>
        </p:nvPicPr>
        <p:blipFill>
          <a:blip r:embed="rId3" cstate="print"/>
          <a:stretch/>
        </p:blipFill>
        <p:spPr>
          <a:xfrm>
            <a:off x="5153760" y="1725120"/>
            <a:ext cx="1989360" cy="353736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  <p:pic>
        <p:nvPicPr>
          <p:cNvPr id="181" name="Рисунок 9"/>
          <p:cNvPicPr/>
          <p:nvPr/>
        </p:nvPicPr>
        <p:blipFill>
          <a:blip r:embed="rId4" cstate="print"/>
          <a:stretch/>
        </p:blipFill>
        <p:spPr>
          <a:xfrm>
            <a:off x="6840720" y="2516040"/>
            <a:ext cx="2246760" cy="399492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  <p:pic>
        <p:nvPicPr>
          <p:cNvPr id="182" name="Рисунок 11"/>
          <p:cNvPicPr/>
          <p:nvPr/>
        </p:nvPicPr>
        <p:blipFill>
          <a:blip r:embed="rId5" cstate="print"/>
          <a:stretch/>
        </p:blipFill>
        <p:spPr>
          <a:xfrm>
            <a:off x="8837640" y="1150920"/>
            <a:ext cx="2819880" cy="501336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  <p:sp>
        <p:nvSpPr>
          <p:cNvPr id="183" name="CustomShape 3"/>
          <p:cNvSpPr/>
          <p:nvPr/>
        </p:nvSpPr>
        <p:spPr>
          <a:xfrm>
            <a:off x="191520" y="3892680"/>
            <a:ext cx="4955040" cy="195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Функциональные возможности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Заказ такси</a:t>
            </a:r>
            <a:endParaRPr lang="en-US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Выбор класса автомобиля </a:t>
            </a:r>
            <a:endParaRPr lang="en-US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Возможность оформить несколько заказов одновременноt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7487640" y="637200"/>
            <a:ext cx="6284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Стандартное приложение для заказа такси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Рисунок 3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repl"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180360" y="1604160"/>
            <a:ext cx="5294160" cy="435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80000"/>
              </a:lnSpc>
              <a:spcBef>
                <a:spcPts val="210"/>
              </a:spcBef>
              <a:spcAft>
                <a:spcPts val="210"/>
              </a:spcAft>
              <a:buClr>
                <a:srgbClr val="FFFFFF"/>
              </a:buClr>
              <a:buFont typeface="Arial"/>
              <a:buChar char="•"/>
            </a:pPr>
            <a:r>
              <a:rPr lang="en-US" sz="1400" b="0" u="sng" strike="noStrike" spc="-1">
                <a:solidFill>
                  <a:srgbClr val="FFFFFF"/>
                </a:solidFill>
                <a:uFillTx/>
                <a:latin typeface="Calibri"/>
              </a:rPr>
              <a:t>УЧЕТ И АНАЛИТИКА</a:t>
            </a:r>
            <a:endParaRPr lang="en-US" sz="1400" b="0" strike="noStrike" spc="-1">
              <a:latin typeface="Arial"/>
            </a:endParaRPr>
          </a:p>
          <a:p>
            <a:pPr marL="457200" algn="just">
              <a:lnSpc>
                <a:spcPct val="80000"/>
              </a:lnSpc>
              <a:spcBef>
                <a:spcPts val="210"/>
              </a:spcBef>
              <a:spcAft>
                <a:spcPts val="210"/>
              </a:spcAft>
            </a:pPr>
            <a:r>
              <a:rPr lang="en-US" sz="1400" b="0" strike="noStrike" spc="-1">
                <a:solidFill>
                  <a:srgbClr val="FFFFFF"/>
                </a:solidFill>
                <a:latin typeface="Calibri"/>
              </a:rPr>
              <a:t>Формирование отчетов по водителям, заказам, клиентам, платежам, штрафам, ремонтным работам и многим другим параметрам. </a:t>
            </a:r>
            <a:endParaRPr lang="en-US" sz="1400" b="0" strike="noStrike" spc="-1">
              <a:latin typeface="Arial"/>
            </a:endParaRPr>
          </a:p>
          <a:p>
            <a:pPr marL="285840" indent="-285480" algn="just">
              <a:lnSpc>
                <a:spcPct val="80000"/>
              </a:lnSpc>
              <a:spcBef>
                <a:spcPts val="210"/>
              </a:spcBef>
              <a:spcAft>
                <a:spcPts val="210"/>
              </a:spcAft>
              <a:buClr>
                <a:srgbClr val="FFFFFF"/>
              </a:buClr>
              <a:buFont typeface="Arial"/>
              <a:buChar char="•"/>
            </a:pPr>
            <a:r>
              <a:rPr lang="en-US" sz="1400" b="0" u="sng" strike="noStrike" spc="-1">
                <a:solidFill>
                  <a:srgbClr val="FFFFFF"/>
                </a:solidFill>
                <a:uFillTx/>
                <a:latin typeface="Calibri"/>
              </a:rPr>
              <a:t>ОПЛАТА И ВЫГРУЗКА ШТРАФОВ ПДД</a:t>
            </a:r>
            <a:endParaRPr lang="en-US" sz="1400" b="0" strike="noStrike" spc="-1">
              <a:latin typeface="Arial"/>
            </a:endParaRPr>
          </a:p>
          <a:p>
            <a:pPr marL="457200" algn="just">
              <a:lnSpc>
                <a:spcPct val="80000"/>
              </a:lnSpc>
              <a:spcBef>
                <a:spcPts val="210"/>
              </a:spcBef>
              <a:spcAft>
                <a:spcPts val="210"/>
              </a:spcAft>
            </a:pPr>
            <a:r>
              <a:rPr lang="en-US" sz="1400" b="0" strike="noStrike" spc="-1">
                <a:solidFill>
                  <a:srgbClr val="FFFFFF"/>
                </a:solidFill>
                <a:latin typeface="Calibri"/>
              </a:rPr>
              <a:t>Импорт штрафов ПДД в систему по </a:t>
            </a:r>
            <a:r>
              <a:rPr lang="en-US" sz="1400" b="0" strike="noStrike" spc="-1">
                <a:solidFill>
                  <a:srgbClr val="FFFFFF"/>
                </a:solidFill>
                <a:latin typeface="Futura Medium"/>
              </a:rPr>
              <a:t>ID </a:t>
            </a:r>
            <a:r>
              <a:rPr lang="en-US" sz="1400" b="0" strike="noStrike" spc="-1">
                <a:solidFill>
                  <a:srgbClr val="FFFFFF"/>
                </a:solidFill>
                <a:latin typeface="Calibri"/>
              </a:rPr>
              <a:t>водителя с автоматическим списанием средств с баланса. </a:t>
            </a:r>
            <a:endParaRPr lang="en-US" sz="1400" b="0" strike="noStrike" spc="-1">
              <a:latin typeface="Arial"/>
            </a:endParaRPr>
          </a:p>
          <a:p>
            <a:pPr marL="285840" indent="-285480" algn="just">
              <a:lnSpc>
                <a:spcPct val="80000"/>
              </a:lnSpc>
              <a:spcBef>
                <a:spcPts val="210"/>
              </a:spcBef>
              <a:spcAft>
                <a:spcPts val="210"/>
              </a:spcAft>
              <a:buClr>
                <a:srgbClr val="FFFFFF"/>
              </a:buClr>
              <a:buFont typeface="Arial"/>
              <a:buChar char="•"/>
            </a:pPr>
            <a:r>
              <a:rPr lang="en-US" sz="1400" b="0" u="sng" strike="noStrike" spc="-1">
                <a:solidFill>
                  <a:srgbClr val="FFFFFF"/>
                </a:solidFill>
                <a:uFillTx/>
                <a:latin typeface="Calibri"/>
              </a:rPr>
              <a:t>БЛОКИРОВКА МАШИН И </a:t>
            </a:r>
            <a:r>
              <a:rPr lang="en-US" sz="1400" b="0" u="sng" strike="noStrike" spc="-1">
                <a:solidFill>
                  <a:srgbClr val="FFFFFF"/>
                </a:solidFill>
                <a:uFillTx/>
                <a:latin typeface="Futura Medium"/>
              </a:rPr>
              <a:t>GPS-</a:t>
            </a:r>
            <a:r>
              <a:rPr lang="en-US" sz="1400" b="0" u="sng" strike="noStrike" spc="-1">
                <a:solidFill>
                  <a:srgbClr val="FFFFFF"/>
                </a:solidFill>
                <a:uFillTx/>
                <a:latin typeface="Calibri"/>
              </a:rPr>
              <a:t>МОНИТОРИНГ</a:t>
            </a:r>
            <a:endParaRPr lang="en-US" sz="1400" b="0" strike="noStrike" spc="-1">
              <a:latin typeface="Arial"/>
            </a:endParaRPr>
          </a:p>
          <a:p>
            <a:pPr marL="457200" algn="just">
              <a:lnSpc>
                <a:spcPct val="80000"/>
              </a:lnSpc>
              <a:spcBef>
                <a:spcPts val="210"/>
              </a:spcBef>
              <a:spcAft>
                <a:spcPts val="210"/>
              </a:spcAft>
            </a:pPr>
            <a:r>
              <a:rPr lang="en-US" sz="1400" b="0" strike="noStrike" spc="-1">
                <a:solidFill>
                  <a:srgbClr val="FFFFFF"/>
                </a:solidFill>
                <a:latin typeface="Calibri"/>
              </a:rPr>
              <a:t>Мониторинг транспортных средств по системе </a:t>
            </a:r>
            <a:r>
              <a:rPr lang="en-US" sz="1400" b="0" strike="noStrike" spc="-1">
                <a:solidFill>
                  <a:srgbClr val="FFFFFF"/>
                </a:solidFill>
                <a:latin typeface="Futura Medium"/>
              </a:rPr>
              <a:t>GPS </a:t>
            </a:r>
            <a:endParaRPr lang="en-US" sz="1400" b="0" strike="noStrike" spc="-1">
              <a:latin typeface="Arial"/>
            </a:endParaRPr>
          </a:p>
          <a:p>
            <a:pPr marL="285840" indent="-285480" algn="just">
              <a:lnSpc>
                <a:spcPct val="80000"/>
              </a:lnSpc>
              <a:spcBef>
                <a:spcPts val="210"/>
              </a:spcBef>
              <a:spcAft>
                <a:spcPts val="210"/>
              </a:spcAft>
              <a:buClr>
                <a:srgbClr val="FFFFFF"/>
              </a:buClr>
              <a:buFont typeface="Arial"/>
              <a:buChar char="•"/>
            </a:pPr>
            <a:r>
              <a:rPr lang="en-US" sz="1400" b="0" u="sng" strike="noStrike" spc="-1">
                <a:solidFill>
                  <a:srgbClr val="FFFFFF"/>
                </a:solidFill>
                <a:uFillTx/>
                <a:latin typeface="Calibri"/>
              </a:rPr>
              <a:t>РАЗГРАНИЧЕНИЯ ДОСТУПА ПОЛЬЗОВАТЕЛЕЙ</a:t>
            </a:r>
            <a:endParaRPr lang="en-US" sz="1400" b="0" strike="noStrike" spc="-1">
              <a:latin typeface="Arial"/>
            </a:endParaRPr>
          </a:p>
          <a:p>
            <a:pPr marL="457200" algn="just">
              <a:lnSpc>
                <a:spcPct val="80000"/>
              </a:lnSpc>
              <a:spcBef>
                <a:spcPts val="210"/>
              </a:spcBef>
              <a:spcAft>
                <a:spcPts val="210"/>
              </a:spcAft>
            </a:pPr>
            <a:r>
              <a:rPr lang="en-US" sz="1400" b="0" strike="noStrike" spc="-1">
                <a:solidFill>
                  <a:srgbClr val="FFFFFF"/>
                </a:solidFill>
                <a:latin typeface="Calibri"/>
              </a:rPr>
              <a:t>Настройка прав доступа к системе, что позволяет ограничить доступ к конфиденциальной информации </a:t>
            </a:r>
            <a:endParaRPr lang="en-US" sz="1400" b="0" strike="noStrike" spc="-1">
              <a:latin typeface="Arial"/>
            </a:endParaRPr>
          </a:p>
          <a:p>
            <a:pPr marL="285840" indent="-285480" algn="just">
              <a:lnSpc>
                <a:spcPct val="80000"/>
              </a:lnSpc>
              <a:spcBef>
                <a:spcPts val="210"/>
              </a:spcBef>
              <a:spcAft>
                <a:spcPts val="210"/>
              </a:spcAft>
              <a:buClr>
                <a:srgbClr val="FFFFFF"/>
              </a:buClr>
              <a:buFont typeface="Arial"/>
              <a:buChar char="•"/>
            </a:pPr>
            <a:r>
              <a:rPr lang="en-US" sz="1400" b="0" u="sng" strike="noStrike" spc="-1">
                <a:solidFill>
                  <a:srgbClr val="FFFFFF"/>
                </a:solidFill>
                <a:uFillTx/>
                <a:latin typeface="Calibri"/>
              </a:rPr>
              <a:t>БУХГАЛТЕРИЯ И ОТЧЕТНОСТЬ</a:t>
            </a:r>
            <a:endParaRPr lang="en-US" sz="1400" b="0" strike="noStrike" spc="-1">
              <a:latin typeface="Arial"/>
            </a:endParaRPr>
          </a:p>
          <a:p>
            <a:pPr marL="457200" algn="just">
              <a:lnSpc>
                <a:spcPct val="80000"/>
              </a:lnSpc>
              <a:spcBef>
                <a:spcPts val="210"/>
              </a:spcBef>
              <a:spcAft>
                <a:spcPts val="210"/>
              </a:spcAft>
            </a:pPr>
            <a:r>
              <a:rPr lang="en-US" sz="1400" b="0" strike="noStrike" spc="-1">
                <a:solidFill>
                  <a:srgbClr val="FFFFFF"/>
                </a:solidFill>
                <a:latin typeface="Calibri"/>
              </a:rPr>
              <a:t>Автоматический расчет по смене, позволяющий настроить любую схему оплаты: «аренда», «план», «зарплата», и др. </a:t>
            </a:r>
            <a:endParaRPr lang="en-US" sz="1400" b="0" strike="noStrike" spc="-1">
              <a:latin typeface="Arial"/>
            </a:endParaRPr>
          </a:p>
          <a:p>
            <a:pPr marL="285840" indent="-285480" algn="just">
              <a:lnSpc>
                <a:spcPct val="80000"/>
              </a:lnSpc>
              <a:spcBef>
                <a:spcPts val="210"/>
              </a:spcBef>
              <a:spcAft>
                <a:spcPts val="210"/>
              </a:spcAft>
              <a:buClr>
                <a:srgbClr val="FFFFFF"/>
              </a:buClr>
              <a:buFont typeface="Arial"/>
              <a:buChar char="•"/>
            </a:pPr>
            <a:r>
              <a:rPr lang="en-US" sz="1400" b="0" u="sng" strike="noStrike" spc="-1">
                <a:solidFill>
                  <a:srgbClr val="FFFFFF"/>
                </a:solidFill>
                <a:uFillTx/>
                <a:latin typeface="Calibri"/>
              </a:rPr>
              <a:t>КАБИНЕТ РЕКЛАМЫ </a:t>
            </a:r>
            <a:endParaRPr lang="en-US" sz="1400" b="0" strike="noStrike" spc="-1">
              <a:latin typeface="Arial"/>
            </a:endParaRPr>
          </a:p>
          <a:p>
            <a:pPr marL="457200" algn="just">
              <a:lnSpc>
                <a:spcPct val="80000"/>
              </a:lnSpc>
              <a:spcBef>
                <a:spcPts val="210"/>
              </a:spcBef>
              <a:spcAft>
                <a:spcPts val="210"/>
              </a:spcAft>
            </a:pPr>
            <a:r>
              <a:rPr lang="en-US" sz="1400" b="0" strike="noStrike" spc="-1">
                <a:solidFill>
                  <a:srgbClr val="FFFFFF"/>
                </a:solidFill>
                <a:latin typeface="Calibri"/>
              </a:rPr>
              <a:t>Возможность создания и ведения рекламных кампаний с полной детализацией. </a:t>
            </a:r>
            <a:endParaRPr lang="en-US" sz="1400" b="0" strike="noStrike" spc="-1">
              <a:latin typeface="Arial"/>
            </a:endParaRPr>
          </a:p>
          <a:p>
            <a:pPr marL="285840" indent="-285480" algn="just">
              <a:lnSpc>
                <a:spcPct val="80000"/>
              </a:lnSpc>
              <a:spcBef>
                <a:spcPts val="210"/>
              </a:spcBef>
              <a:spcAft>
                <a:spcPts val="210"/>
              </a:spcAft>
              <a:buClr>
                <a:srgbClr val="FFFFFF"/>
              </a:buClr>
              <a:buFont typeface="Arial"/>
              <a:buChar char="•"/>
            </a:pPr>
            <a:r>
              <a:rPr lang="en-US" sz="1400" b="0" u="sng" strike="noStrike" spc="-1">
                <a:solidFill>
                  <a:srgbClr val="FFFFFF"/>
                </a:solidFill>
                <a:uFillTx/>
                <a:latin typeface="Calibri"/>
              </a:rPr>
              <a:t>КАБИНЕТ НАЙМА ВОДИТЕЛЕЙ</a:t>
            </a:r>
            <a:endParaRPr lang="en-US" sz="1400" b="0" strike="noStrike" spc="-1">
              <a:latin typeface="Arial"/>
            </a:endParaRPr>
          </a:p>
          <a:p>
            <a:pPr marL="457200" algn="just">
              <a:lnSpc>
                <a:spcPct val="80000"/>
              </a:lnSpc>
              <a:spcBef>
                <a:spcPts val="210"/>
              </a:spcBef>
              <a:spcAft>
                <a:spcPts val="210"/>
              </a:spcAft>
            </a:pPr>
            <a:r>
              <a:rPr lang="en-US" sz="1400" b="0" strike="noStrike" spc="-1">
                <a:solidFill>
                  <a:srgbClr val="FFFFFF"/>
                </a:solidFill>
                <a:latin typeface="Calibri"/>
              </a:rPr>
              <a:t>Возможность проведения собеседований с помощью функционала «Кандидат» 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85" name="Рисунок 9"/>
          <p:cNvPicPr/>
          <p:nvPr/>
        </p:nvPicPr>
        <p:blipFill>
          <a:blip r:embed="rId3" cstate="print"/>
          <a:stretch/>
        </p:blipFill>
        <p:spPr>
          <a:xfrm>
            <a:off x="5855400" y="1211400"/>
            <a:ext cx="396324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" name="Рисунок 11"/>
          <p:cNvPicPr/>
          <p:nvPr/>
        </p:nvPicPr>
        <p:blipFill>
          <a:blip r:embed="rId4" cstate="print"/>
          <a:stretch/>
        </p:blipFill>
        <p:spPr>
          <a:xfrm>
            <a:off x="9271080" y="4397040"/>
            <a:ext cx="2216160" cy="114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" name="Рисунок 13"/>
          <p:cNvPicPr/>
          <p:nvPr/>
        </p:nvPicPr>
        <p:blipFill>
          <a:blip r:embed="rId5" cstate="print"/>
          <a:stretch/>
        </p:blipFill>
        <p:spPr>
          <a:xfrm>
            <a:off x="10289520" y="3565440"/>
            <a:ext cx="1602000" cy="82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" name="Рисунок 17"/>
          <p:cNvPicPr/>
          <p:nvPr/>
        </p:nvPicPr>
        <p:blipFill>
          <a:blip r:embed="rId6" cstate="print"/>
          <a:stretch/>
        </p:blipFill>
        <p:spPr>
          <a:xfrm>
            <a:off x="5785200" y="3803760"/>
            <a:ext cx="3269520" cy="168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" name="Рисунок 5"/>
          <p:cNvPicPr/>
          <p:nvPr/>
        </p:nvPicPr>
        <p:blipFill>
          <a:blip r:embed="rId7" cstate="print"/>
          <a:stretch/>
        </p:blipFill>
        <p:spPr>
          <a:xfrm>
            <a:off x="9271080" y="1647720"/>
            <a:ext cx="2482200" cy="126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0" name="Рисунок 15"/>
          <p:cNvPicPr/>
          <p:nvPr/>
        </p:nvPicPr>
        <p:blipFill>
          <a:blip r:embed="rId8" cstate="print"/>
          <a:stretch/>
        </p:blipFill>
        <p:spPr>
          <a:xfrm>
            <a:off x="6055920" y="3135960"/>
            <a:ext cx="1903680" cy="95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1" name="CustomShape 2"/>
          <p:cNvSpPr/>
          <p:nvPr/>
        </p:nvSpPr>
        <p:spPr>
          <a:xfrm>
            <a:off x="5701320" y="65520"/>
            <a:ext cx="75376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FFFFFF"/>
                </a:solidFill>
                <a:latin typeface="Calibri"/>
              </a:rPr>
              <a:t>ЗНАКОМЬТЕСЬ: INVITE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1808640" y="651960"/>
            <a:ext cx="10306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Мы придумываем, разрабатываем и внедряем решения и технологии, которые меняют сферу «Такси» 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93" name="Рисунок 7"/>
          <p:cNvPicPr/>
          <p:nvPr/>
        </p:nvPicPr>
        <p:blipFill>
          <a:blip r:embed="rId9" cstate="print"/>
          <a:stretch/>
        </p:blipFill>
        <p:spPr>
          <a:xfrm>
            <a:off x="7193880" y="4434480"/>
            <a:ext cx="3274200" cy="168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" name="Рисунок 14"/>
          <p:cNvPicPr/>
          <p:nvPr/>
        </p:nvPicPr>
        <p:blipFill>
          <a:blip r:embed="rId5" cstate="print"/>
          <a:stretch/>
        </p:blipFill>
        <p:spPr>
          <a:xfrm>
            <a:off x="10054080" y="2873160"/>
            <a:ext cx="1602000" cy="82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" name="Рисунок 3"/>
          <p:cNvPicPr/>
          <p:nvPr/>
        </p:nvPicPr>
        <p:blipFill>
          <a:blip r:embed="rId10" cstate="print"/>
          <a:stretch/>
        </p:blipFill>
        <p:spPr>
          <a:xfrm>
            <a:off x="7459920" y="2616480"/>
            <a:ext cx="3342960" cy="2055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Объект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6095880" y="104400"/>
            <a:ext cx="661644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</a:rPr>
              <a:t>ГЛАВНАЯ СТРАНИЦА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98" name="Рисунок 6"/>
          <p:cNvPicPr/>
          <p:nvPr/>
        </p:nvPicPr>
        <p:blipFill>
          <a:blip r:embed="rId3" cstate="print"/>
          <a:stretch/>
        </p:blipFill>
        <p:spPr>
          <a:xfrm>
            <a:off x="380880" y="1421280"/>
            <a:ext cx="7695720" cy="4733640"/>
          </a:xfrm>
          <a:prstGeom prst="rect">
            <a:avLst/>
          </a:prstGeom>
          <a:ln>
            <a:noFill/>
          </a:ln>
          <a:effectLst>
            <a:outerShdw blurRad="304800" dist="139700" dir="6120000" algn="tl" rotWithShape="0">
              <a:srgbClr val="333333">
                <a:alpha val="55000"/>
              </a:srgbClr>
            </a:outerShdw>
          </a:effectLst>
        </p:spPr>
      </p:pic>
      <p:sp>
        <p:nvSpPr>
          <p:cNvPr id="99" name="CustomShape 2"/>
          <p:cNvSpPr/>
          <p:nvPr/>
        </p:nvSpPr>
        <p:spPr>
          <a:xfrm>
            <a:off x="6095880" y="718560"/>
            <a:ext cx="5811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Краткая аналитика по ключевым показателям автопарка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8266320" y="568800"/>
            <a:ext cx="3805920" cy="62888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3000">
                <a:srgbClr val="FCFDFF">
                  <a:alpha val="80000"/>
                </a:srgbClr>
              </a:gs>
              <a:gs pos="49000">
                <a:srgbClr val="FBFCFE">
                  <a:alpha val="80000"/>
                </a:srgbClr>
              </a:gs>
              <a:gs pos="68000">
                <a:srgbClr val="FDFEFF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01" name="CustomShape 4"/>
          <p:cNvSpPr/>
          <p:nvPr/>
        </p:nvSpPr>
        <p:spPr>
          <a:xfrm>
            <a:off x="8195400" y="2343240"/>
            <a:ext cx="380592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Функциональные возможности: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Аналитика по транспортным средствам и водителям, подсчет показателей за выбранный период.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Предупреждения об окончании сроков действия документов.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Подсчет прибыли по заказам, аренде, административным начислениям.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7522920" y="-3240"/>
            <a:ext cx="50652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FFFFFF"/>
                </a:solidFill>
                <a:latin typeface="Calibri"/>
              </a:rPr>
              <a:t>«КАНДИДАТ»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104" name="Рисунок 3"/>
          <p:cNvPicPr/>
          <p:nvPr/>
        </p:nvPicPr>
        <p:blipFill>
          <a:blip r:embed="rId3" cstate="print"/>
          <a:stretch/>
        </p:blipFill>
        <p:spPr>
          <a:xfrm>
            <a:off x="4022280" y="3286440"/>
            <a:ext cx="6282720" cy="3164400"/>
          </a:xfrm>
          <a:prstGeom prst="rect">
            <a:avLst/>
          </a:prstGeom>
          <a:ln>
            <a:noFill/>
          </a:ln>
          <a:effectLst>
            <a:outerShdw blurRad="292100" dist="139700" dir="6120000" algn="tl" rotWithShape="0">
              <a:srgbClr val="333333">
                <a:alpha val="55000"/>
              </a:srgbClr>
            </a:outerShdw>
          </a:effectLst>
        </p:spPr>
      </p:pic>
      <p:sp>
        <p:nvSpPr>
          <p:cNvPr id="105" name="CustomShape 2"/>
          <p:cNvSpPr/>
          <p:nvPr/>
        </p:nvSpPr>
        <p:spPr>
          <a:xfrm>
            <a:off x="1980000" y="1415880"/>
            <a:ext cx="45486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Встраиваемая форма, на сайт организации, позволяет оптимизировать поток водителей и контролировать его на всех этапах трудоустройства.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348480" y="3530160"/>
            <a:ext cx="3416760" cy="264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Этапы трудоустройства: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• Кандидат заполняет форму на сайте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• Приезжает в офис для проведения собеседования.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• Проходит тестирование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• Результаты тестирования отображаются в баллах, по которым принимается дальнейшее решение. 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7006680" y="615240"/>
            <a:ext cx="4960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Встроенный функционал по найму водителей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08" name="Рисунок 7"/>
          <p:cNvPicPr/>
          <p:nvPr/>
        </p:nvPicPr>
        <p:blipFill>
          <a:blip r:embed="rId4" cstate="print"/>
          <a:stretch/>
        </p:blipFill>
        <p:spPr>
          <a:xfrm>
            <a:off x="7121880" y="1095840"/>
            <a:ext cx="4476600" cy="349272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6853320" y="39600"/>
            <a:ext cx="50652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FFFFFF"/>
                </a:solidFill>
                <a:latin typeface="Calibri"/>
              </a:rPr>
              <a:t>КАРТОЧКА ВОДИТЕЛЯ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372600" y="1360440"/>
            <a:ext cx="3867840" cy="182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Встроенные функционалы: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• Расчет по сменам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• Отчет по всем заказам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• Отчет по водителю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112" name="Рисунок 9"/>
          <p:cNvPicPr/>
          <p:nvPr/>
        </p:nvPicPr>
        <p:blipFill>
          <a:blip r:embed="rId3" cstate="print"/>
          <a:stretch/>
        </p:blipFill>
        <p:spPr>
          <a:xfrm>
            <a:off x="4556160" y="1284840"/>
            <a:ext cx="7263000" cy="374400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  <p:sp>
        <p:nvSpPr>
          <p:cNvPr id="113" name="CustomShape 3"/>
          <p:cNvSpPr/>
          <p:nvPr/>
        </p:nvSpPr>
        <p:spPr>
          <a:xfrm>
            <a:off x="1072800" y="3759120"/>
            <a:ext cx="3075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Личные данные арендатора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243720" y="4114080"/>
            <a:ext cx="27090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Форма взаиморасчета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2610720" y="4442760"/>
            <a:ext cx="2080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История баланса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1326240" y="5255640"/>
            <a:ext cx="39160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Автоматическая блокировка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17" name="CustomShape 7"/>
          <p:cNvSpPr/>
          <p:nvPr/>
        </p:nvSpPr>
        <p:spPr>
          <a:xfrm>
            <a:off x="359640" y="5613840"/>
            <a:ext cx="27054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Позывные у </a:t>
            </a: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партнеров</a:t>
            </a: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8" name="CustomShape 8"/>
          <p:cNvSpPr/>
          <p:nvPr/>
        </p:nvSpPr>
        <p:spPr>
          <a:xfrm>
            <a:off x="738000" y="4495680"/>
            <a:ext cx="19483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Штрафы ПДД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19" name="CustomShape 9"/>
          <p:cNvSpPr/>
          <p:nvPr/>
        </p:nvSpPr>
        <p:spPr>
          <a:xfrm>
            <a:off x="2215800" y="4883400"/>
            <a:ext cx="2136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Топливные карты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20" name="CustomShape 10"/>
          <p:cNvSpPr/>
          <p:nvPr/>
        </p:nvSpPr>
        <p:spPr>
          <a:xfrm>
            <a:off x="570960" y="5036040"/>
            <a:ext cx="19483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График</a:t>
            </a: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 аренды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Объект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6829920" y="360"/>
            <a:ext cx="661644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</a:rPr>
              <a:t>АРЕНДАТОРЫ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123" name="Рисунок 9"/>
          <p:cNvPicPr/>
          <p:nvPr/>
        </p:nvPicPr>
        <p:blipFill>
          <a:blip r:embed="rId3" cstate="print"/>
          <a:stretch/>
        </p:blipFill>
        <p:spPr>
          <a:xfrm>
            <a:off x="355320" y="1651320"/>
            <a:ext cx="7390080" cy="380952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  <p:sp>
        <p:nvSpPr>
          <p:cNvPr id="124" name="CustomShape 2"/>
          <p:cNvSpPr/>
          <p:nvPr/>
        </p:nvSpPr>
        <p:spPr>
          <a:xfrm>
            <a:off x="8147160" y="360"/>
            <a:ext cx="3805920" cy="685728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3000">
                <a:srgbClr val="FCFDFF">
                  <a:alpha val="80000"/>
                </a:srgbClr>
              </a:gs>
              <a:gs pos="49000">
                <a:srgbClr val="FBFCFE">
                  <a:alpha val="80000"/>
                </a:srgbClr>
              </a:gs>
              <a:gs pos="68000">
                <a:srgbClr val="FDFEFF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7932600" y="2906640"/>
            <a:ext cx="378144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• Хранение информации о арендаторах.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• Удобные фильтры по параметрам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• Редактирование Карточки Арендатора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• Выгрузка в EXCEL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7904520" y="2262960"/>
            <a:ext cx="39319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Возможности функционала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8407440" y="619920"/>
            <a:ext cx="5691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Список действующих водителей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4"/>
          <p:cNvPicPr/>
          <p:nvPr/>
        </p:nvPicPr>
        <p:blipFill>
          <a:blip r:embed="rId2" cstate="print"/>
          <a:stretch/>
        </p:blipFill>
        <p:spPr>
          <a:xfrm>
            <a:off x="0" y="20160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978440" y="30600"/>
            <a:ext cx="708624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FFFFFF"/>
                </a:solidFill>
                <a:latin typeface="Calibri"/>
              </a:rPr>
              <a:t>ЛИЧНЫЙ КАБИНЕТ ВОДИТЕЛЯ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16640" y="1978560"/>
            <a:ext cx="4181400" cy="231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Функционал кабинета: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График работы </a:t>
            </a:r>
            <a:endParaRPr lang="en-US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Новостная лента </a:t>
            </a:r>
            <a:endParaRPr lang="en-US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История поездок</a:t>
            </a:r>
            <a:endParaRPr lang="en-US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Расчет по смене</a:t>
            </a:r>
            <a:endParaRPr lang="en-US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Форма обратной связи</a:t>
            </a:r>
            <a:endParaRPr lang="en-US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Пополнение баланса с карты. 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4864320" y="623160"/>
            <a:ext cx="7200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Водитель самостоятельно контролирует и исправляет свои показатели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32" name="Рисунок 3"/>
          <p:cNvPicPr/>
          <p:nvPr/>
        </p:nvPicPr>
        <p:blipFill>
          <a:blip r:embed="rId3" cstate="print"/>
          <a:stretch/>
        </p:blipFill>
        <p:spPr>
          <a:xfrm>
            <a:off x="3208680" y="1317600"/>
            <a:ext cx="8687160" cy="428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Объект 4"/>
          <p:cNvPicPr/>
          <p:nvPr/>
        </p:nvPicPr>
        <p:blipFill>
          <a:blip r:embed="rId2" cstate="print"/>
          <a:stretch/>
        </p:blipFill>
        <p:spPr>
          <a:xfrm>
            <a:off x="0" y="-16272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6095880" y="-360"/>
            <a:ext cx="71697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</a:rPr>
              <a:t>РАСЧЕТ ПО СМЕНЕ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5968080" y="588960"/>
            <a:ext cx="5973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Детальный расчёт по заказам, штрафам и оплаты аренды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8123760" y="568800"/>
            <a:ext cx="3805920" cy="628884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3000">
                <a:srgbClr val="FCFDFF">
                  <a:alpha val="80000"/>
                </a:srgbClr>
              </a:gs>
              <a:gs pos="49000">
                <a:srgbClr val="FBFCFE">
                  <a:alpha val="80000"/>
                </a:srgbClr>
              </a:gs>
              <a:gs pos="68000">
                <a:srgbClr val="FDFEFF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37" name="CustomShape 4"/>
          <p:cNvSpPr/>
          <p:nvPr/>
        </p:nvSpPr>
        <p:spPr>
          <a:xfrm>
            <a:off x="7645680" y="1414440"/>
            <a:ext cx="454572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Функциональные возможности: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История выполненных заказов по всем поставщикам, с фильтрами по дате.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Расчет установленной комиссии поставщика, включая агрегаторов.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Автоматический расчет по всем выполненным заказам.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Административные начисления и Штрафы ПДД.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Бензин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Мойка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138" name="Рисунок 12"/>
          <p:cNvPicPr/>
          <p:nvPr/>
        </p:nvPicPr>
        <p:blipFill>
          <a:blip r:embed="rId3" cstate="print"/>
          <a:stretch/>
        </p:blipFill>
        <p:spPr>
          <a:xfrm>
            <a:off x="7862040" y="5058000"/>
            <a:ext cx="1366920" cy="118116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8"/>
          <p:cNvPicPr/>
          <p:nvPr/>
        </p:nvPicPr>
        <p:blipFill>
          <a:blip r:embed="rId4" cstate="print"/>
          <a:stretch/>
        </p:blipFill>
        <p:spPr>
          <a:xfrm>
            <a:off x="356400" y="2298600"/>
            <a:ext cx="7130880" cy="359136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4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7160400" y="40680"/>
            <a:ext cx="64296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>
                <a:solidFill>
                  <a:srgbClr val="FFFFFF"/>
                </a:solidFill>
                <a:latin typeface="Calibri"/>
              </a:rPr>
              <a:t>КАТАЛОГ ТС</a:t>
            </a:r>
            <a:endParaRPr lang="en-US" sz="4000" b="0" strike="noStrike" spc="-1">
              <a:latin typeface="Arial"/>
            </a:endParaRPr>
          </a:p>
        </p:txBody>
      </p:sp>
      <p:pic>
        <p:nvPicPr>
          <p:cNvPr id="142" name="Рисунок 5"/>
          <p:cNvPicPr/>
          <p:nvPr/>
        </p:nvPicPr>
        <p:blipFill>
          <a:blip r:embed="rId3" cstate="print"/>
          <a:stretch/>
        </p:blipFill>
        <p:spPr>
          <a:xfrm>
            <a:off x="4643280" y="1446120"/>
            <a:ext cx="7168320" cy="3695400"/>
          </a:xfrm>
          <a:prstGeom prst="rect">
            <a:avLst/>
          </a:prstGeom>
          <a:ln>
            <a:noFill/>
          </a:ln>
          <a:effectLst>
            <a:outerShdw blurRad="292100" dist="139700" dir="6000000" algn="tl" rotWithShape="0">
              <a:srgbClr val="333333">
                <a:alpha val="55000"/>
              </a:srgbClr>
            </a:outerShdw>
          </a:effectLst>
        </p:spPr>
      </p:pic>
      <p:sp>
        <p:nvSpPr>
          <p:cNvPr id="143" name="CustomShape 2"/>
          <p:cNvSpPr/>
          <p:nvPr/>
        </p:nvSpPr>
        <p:spPr>
          <a:xfrm>
            <a:off x="207360" y="2628000"/>
            <a:ext cx="417636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База данных транспортных средств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Аналитика по утилизации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Удобные фильтры по параметрам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Брендирование 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Редактирование карточки ТС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207360" y="2013840"/>
            <a:ext cx="3735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Встроенный функционал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</TotalTime>
  <Words>574</Words>
  <Application>Microsoft Office PowerPoint</Application>
  <PresentationFormat>Произвольный</PresentationFormat>
  <Paragraphs>126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Катя</cp:lastModifiedBy>
  <cp:revision>75</cp:revision>
  <cp:lastPrinted>2018-08-09T04:50:47Z</cp:lastPrinted>
  <dcterms:created xsi:type="dcterms:W3CDTF">2018-07-05T11:52:11Z</dcterms:created>
  <dcterms:modified xsi:type="dcterms:W3CDTF">2019-08-08T05:52:58Z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